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88" r:id="rId5"/>
    <p:sldId id="258" r:id="rId6"/>
    <p:sldId id="276" r:id="rId7"/>
    <p:sldId id="278" r:id="rId8"/>
    <p:sldId id="279" r:id="rId9"/>
    <p:sldId id="286" r:id="rId10"/>
    <p:sldId id="280" r:id="rId11"/>
    <p:sldId id="274" r:id="rId12"/>
    <p:sldId id="287" r:id="rId13"/>
    <p:sldId id="290" r:id="rId14"/>
    <p:sldId id="264" r:id="rId15"/>
    <p:sldId id="265" r:id="rId16"/>
    <p:sldId id="272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D1727-523F-40DD-856D-FA151903F62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039ECB-ED94-453C-8DB2-0E28918BB11D}">
      <dgm:prSet phldrT="[Texte]" custT="1"/>
      <dgm:spPr/>
      <dgm:t>
        <a:bodyPr/>
        <a:lstStyle/>
        <a:p>
          <a:r>
            <a:rPr lang="fr-FR" sz="2000" b="1" i="1" dirty="0" smtClean="0">
              <a:latin typeface="Arial Narrow" pitchFamily="34" charset="0"/>
            </a:rPr>
            <a:t>Connaissance</a:t>
          </a:r>
          <a:r>
            <a:rPr lang="fr-FR" sz="1800" i="1" dirty="0" smtClean="0">
              <a:latin typeface="Arial Narrow" pitchFamily="34" charset="0"/>
            </a:rPr>
            <a:t>  Savoir</a:t>
          </a:r>
          <a:endParaRPr lang="fr-FR" sz="1800" i="1" dirty="0">
            <a:latin typeface="Arial Narrow" pitchFamily="34" charset="0"/>
          </a:endParaRPr>
        </a:p>
      </dgm:t>
    </dgm:pt>
    <dgm:pt modelId="{38A98231-8C03-4E17-8FEF-DAF758B028BF}" type="parTrans" cxnId="{83271F31-B6C9-474E-9C43-A5D26845367B}">
      <dgm:prSet/>
      <dgm:spPr/>
      <dgm:t>
        <a:bodyPr/>
        <a:lstStyle/>
        <a:p>
          <a:endParaRPr lang="fr-FR"/>
        </a:p>
      </dgm:t>
    </dgm:pt>
    <dgm:pt modelId="{5C80B0E9-39F7-46F1-9472-AFE44A2D93DE}" type="sibTrans" cxnId="{83271F31-B6C9-474E-9C43-A5D26845367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2916638B-04B9-48DA-9E26-AAE541819E56}">
      <dgm:prSet phldrT="[Texte]" custT="1"/>
      <dgm:spPr/>
      <dgm:t>
        <a:bodyPr/>
        <a:lstStyle/>
        <a:p>
          <a:r>
            <a:rPr lang="fr-FR" sz="2000" b="1" i="1" dirty="0" smtClean="0">
              <a:latin typeface="Arial Narrow" pitchFamily="34" charset="0"/>
            </a:rPr>
            <a:t>Attitude</a:t>
          </a:r>
          <a:r>
            <a:rPr lang="fr-FR" sz="1800" b="1" i="1" dirty="0" smtClean="0">
              <a:latin typeface="Arial Narrow" pitchFamily="34" charset="0"/>
            </a:rPr>
            <a:t> </a:t>
          </a:r>
          <a:r>
            <a:rPr lang="fr-FR" sz="1800" i="1" dirty="0" smtClean="0">
              <a:latin typeface="Arial Narrow" pitchFamily="34" charset="0"/>
            </a:rPr>
            <a:t> Savoir-être</a:t>
          </a:r>
          <a:endParaRPr lang="fr-FR" sz="1800" i="1" dirty="0">
            <a:latin typeface="Arial Narrow" pitchFamily="34" charset="0"/>
          </a:endParaRPr>
        </a:p>
      </dgm:t>
    </dgm:pt>
    <dgm:pt modelId="{03452EDA-1299-4ADA-AF49-CFD16667759A}" type="parTrans" cxnId="{3FB0E950-C602-4C67-9FF9-E50C094BC64F}">
      <dgm:prSet/>
      <dgm:spPr/>
      <dgm:t>
        <a:bodyPr/>
        <a:lstStyle/>
        <a:p>
          <a:endParaRPr lang="fr-FR"/>
        </a:p>
      </dgm:t>
    </dgm:pt>
    <dgm:pt modelId="{EE23B9CE-B847-4A0E-8D18-E9F579BA362F}" type="sibTrans" cxnId="{3FB0E950-C602-4C67-9FF9-E50C094BC64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D425243C-AA36-470C-8124-0F3402B558C1}">
      <dgm:prSet phldrT="[Texte]" custT="1"/>
      <dgm:spPr/>
      <dgm:t>
        <a:bodyPr/>
        <a:lstStyle/>
        <a:p>
          <a:r>
            <a:rPr lang="fr-FR" sz="2000" b="1" i="1" dirty="0" smtClean="0">
              <a:latin typeface="Arial Narrow" pitchFamily="34" charset="0"/>
            </a:rPr>
            <a:t>Capacités</a:t>
          </a:r>
          <a:r>
            <a:rPr lang="fr-FR" sz="1800" i="1" dirty="0" smtClean="0">
              <a:latin typeface="Arial Narrow" pitchFamily="34" charset="0"/>
            </a:rPr>
            <a:t>  Savoir faire</a:t>
          </a:r>
          <a:endParaRPr lang="fr-FR" sz="1800" i="1" dirty="0">
            <a:latin typeface="Arial Narrow" pitchFamily="34" charset="0"/>
          </a:endParaRPr>
        </a:p>
      </dgm:t>
    </dgm:pt>
    <dgm:pt modelId="{928911CD-24CE-4CBF-8948-94C4F0AE5ABD}" type="parTrans" cxnId="{7EEEFF1B-23A2-4EE5-B1A7-10CC90F6E874}">
      <dgm:prSet/>
      <dgm:spPr/>
      <dgm:t>
        <a:bodyPr/>
        <a:lstStyle/>
        <a:p>
          <a:endParaRPr lang="fr-FR"/>
        </a:p>
      </dgm:t>
    </dgm:pt>
    <dgm:pt modelId="{C2BC002F-CD44-4077-BE17-31047E6DB884}" type="sibTrans" cxnId="{7EEEFF1B-23A2-4EE5-B1A7-10CC90F6E87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02CB93CA-D461-434D-B682-C31D6E26CD8C}" type="pres">
      <dgm:prSet presAssocID="{956D1727-523F-40DD-856D-FA151903F6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D58658-1156-4474-9AD9-68C409A39D2B}" type="pres">
      <dgm:prSet presAssocID="{BE039ECB-ED94-453C-8DB2-0E28918BB11D}" presName="dummy" presStyleCnt="0"/>
      <dgm:spPr/>
    </dgm:pt>
    <dgm:pt modelId="{BCD221AD-3B54-41B2-92D0-B928357585AF}" type="pres">
      <dgm:prSet presAssocID="{BE039ECB-ED94-453C-8DB2-0E28918BB11D}" presName="node" presStyleLbl="revTx" presStyleIdx="0" presStyleCnt="3" custScaleX="146711" custRadScaleRad="107899" custRadScaleInc="55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A494BD-E1F9-486C-8852-C98B9F6B67BE}" type="pres">
      <dgm:prSet presAssocID="{5C80B0E9-39F7-46F1-9472-AFE44A2D93DE}" presName="sibTrans" presStyleLbl="node1" presStyleIdx="0" presStyleCnt="3"/>
      <dgm:spPr/>
      <dgm:t>
        <a:bodyPr/>
        <a:lstStyle/>
        <a:p>
          <a:endParaRPr lang="fr-FR"/>
        </a:p>
      </dgm:t>
    </dgm:pt>
    <dgm:pt modelId="{96EE878F-4093-483C-A752-092F1C70E20B}" type="pres">
      <dgm:prSet presAssocID="{2916638B-04B9-48DA-9E26-AAE541819E56}" presName="dummy" presStyleCnt="0"/>
      <dgm:spPr/>
    </dgm:pt>
    <dgm:pt modelId="{C5AC4740-DA66-43CA-A54E-C50AD2ED48A6}" type="pres">
      <dgm:prSet presAssocID="{2916638B-04B9-48DA-9E26-AAE541819E5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4A169C-8220-4818-8CA4-54A1B1FB58AA}" type="pres">
      <dgm:prSet presAssocID="{EE23B9CE-B847-4A0E-8D18-E9F579BA362F}" presName="sibTrans" presStyleLbl="node1" presStyleIdx="1" presStyleCnt="3"/>
      <dgm:spPr/>
      <dgm:t>
        <a:bodyPr/>
        <a:lstStyle/>
        <a:p>
          <a:endParaRPr lang="fr-FR"/>
        </a:p>
      </dgm:t>
    </dgm:pt>
    <dgm:pt modelId="{AD73FB5A-20F7-4004-AAE4-FB4E58E05781}" type="pres">
      <dgm:prSet presAssocID="{D425243C-AA36-470C-8124-0F3402B558C1}" presName="dummy" presStyleCnt="0"/>
      <dgm:spPr/>
    </dgm:pt>
    <dgm:pt modelId="{AFCED62A-FDD5-4F82-8CCA-0DE996BA3754}" type="pres">
      <dgm:prSet presAssocID="{D425243C-AA36-470C-8124-0F3402B558C1}" presName="node" presStyleLbl="revTx" presStyleIdx="2" presStyleCnt="3" custRadScaleRad="109701" custRadScaleInc="-68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CC89FD-2652-438D-BA7C-B695BCC0393B}" type="pres">
      <dgm:prSet presAssocID="{C2BC002F-CD44-4077-BE17-31047E6DB884}" presName="sibTrans" presStyleLbl="node1" presStyleIdx="2" presStyleCnt="3" custScaleX="112627"/>
      <dgm:spPr/>
      <dgm:t>
        <a:bodyPr/>
        <a:lstStyle/>
        <a:p>
          <a:endParaRPr lang="fr-FR"/>
        </a:p>
      </dgm:t>
    </dgm:pt>
  </dgm:ptLst>
  <dgm:cxnLst>
    <dgm:cxn modelId="{6A9BFB4A-DAAF-4D54-95FD-ED5BDF4437DB}" type="presOf" srcId="{2916638B-04B9-48DA-9E26-AAE541819E56}" destId="{C5AC4740-DA66-43CA-A54E-C50AD2ED48A6}" srcOrd="0" destOrd="0" presId="urn:microsoft.com/office/officeart/2005/8/layout/cycle1"/>
    <dgm:cxn modelId="{6A6FA276-7137-4FDF-809F-4C86684BF48A}" type="presOf" srcId="{BE039ECB-ED94-453C-8DB2-0E28918BB11D}" destId="{BCD221AD-3B54-41B2-92D0-B928357585AF}" srcOrd="0" destOrd="0" presId="urn:microsoft.com/office/officeart/2005/8/layout/cycle1"/>
    <dgm:cxn modelId="{DAD82A79-E050-41D3-9DF0-D839ABEEBD91}" type="presOf" srcId="{C2BC002F-CD44-4077-BE17-31047E6DB884}" destId="{79CC89FD-2652-438D-BA7C-B695BCC0393B}" srcOrd="0" destOrd="0" presId="urn:microsoft.com/office/officeart/2005/8/layout/cycle1"/>
    <dgm:cxn modelId="{83271F31-B6C9-474E-9C43-A5D26845367B}" srcId="{956D1727-523F-40DD-856D-FA151903F62F}" destId="{BE039ECB-ED94-453C-8DB2-0E28918BB11D}" srcOrd="0" destOrd="0" parTransId="{38A98231-8C03-4E17-8FEF-DAF758B028BF}" sibTransId="{5C80B0E9-39F7-46F1-9472-AFE44A2D93DE}"/>
    <dgm:cxn modelId="{7EEEFF1B-23A2-4EE5-B1A7-10CC90F6E874}" srcId="{956D1727-523F-40DD-856D-FA151903F62F}" destId="{D425243C-AA36-470C-8124-0F3402B558C1}" srcOrd="2" destOrd="0" parTransId="{928911CD-24CE-4CBF-8948-94C4F0AE5ABD}" sibTransId="{C2BC002F-CD44-4077-BE17-31047E6DB884}"/>
    <dgm:cxn modelId="{3FB0E950-C602-4C67-9FF9-E50C094BC64F}" srcId="{956D1727-523F-40DD-856D-FA151903F62F}" destId="{2916638B-04B9-48DA-9E26-AAE541819E56}" srcOrd="1" destOrd="0" parTransId="{03452EDA-1299-4ADA-AF49-CFD16667759A}" sibTransId="{EE23B9CE-B847-4A0E-8D18-E9F579BA362F}"/>
    <dgm:cxn modelId="{AC4F7BA0-3F4F-41F4-AC71-F9519B1A1D2E}" type="presOf" srcId="{956D1727-523F-40DD-856D-FA151903F62F}" destId="{02CB93CA-D461-434D-B682-C31D6E26CD8C}" srcOrd="0" destOrd="0" presId="urn:microsoft.com/office/officeart/2005/8/layout/cycle1"/>
    <dgm:cxn modelId="{8A9F57D6-0923-4920-ABCE-8A2D75F2E0EE}" type="presOf" srcId="{D425243C-AA36-470C-8124-0F3402B558C1}" destId="{AFCED62A-FDD5-4F82-8CCA-0DE996BA3754}" srcOrd="0" destOrd="0" presId="urn:microsoft.com/office/officeart/2005/8/layout/cycle1"/>
    <dgm:cxn modelId="{E4D8A648-A3BB-491A-8C73-E91F69B771A1}" type="presOf" srcId="{5C80B0E9-39F7-46F1-9472-AFE44A2D93DE}" destId="{7BA494BD-E1F9-486C-8852-C98B9F6B67BE}" srcOrd="0" destOrd="0" presId="urn:microsoft.com/office/officeart/2005/8/layout/cycle1"/>
    <dgm:cxn modelId="{67F9B054-A051-44D4-86D0-C34688F0B428}" type="presOf" srcId="{EE23B9CE-B847-4A0E-8D18-E9F579BA362F}" destId="{1E4A169C-8220-4818-8CA4-54A1B1FB58AA}" srcOrd="0" destOrd="0" presId="urn:microsoft.com/office/officeart/2005/8/layout/cycle1"/>
    <dgm:cxn modelId="{8CAB9779-A650-4D08-8EB1-527AA3207C9E}" type="presParOf" srcId="{02CB93CA-D461-434D-B682-C31D6E26CD8C}" destId="{E9D58658-1156-4474-9AD9-68C409A39D2B}" srcOrd="0" destOrd="0" presId="urn:microsoft.com/office/officeart/2005/8/layout/cycle1"/>
    <dgm:cxn modelId="{43175340-C57D-4FF2-B162-A86BBB7A8464}" type="presParOf" srcId="{02CB93CA-D461-434D-B682-C31D6E26CD8C}" destId="{BCD221AD-3B54-41B2-92D0-B928357585AF}" srcOrd="1" destOrd="0" presId="urn:microsoft.com/office/officeart/2005/8/layout/cycle1"/>
    <dgm:cxn modelId="{1FE3C695-D273-4114-B1A6-BF76E8A9BAC9}" type="presParOf" srcId="{02CB93CA-D461-434D-B682-C31D6E26CD8C}" destId="{7BA494BD-E1F9-486C-8852-C98B9F6B67BE}" srcOrd="2" destOrd="0" presId="urn:microsoft.com/office/officeart/2005/8/layout/cycle1"/>
    <dgm:cxn modelId="{99F46256-D4EA-4FAD-BE17-0940DA88F06F}" type="presParOf" srcId="{02CB93CA-D461-434D-B682-C31D6E26CD8C}" destId="{96EE878F-4093-483C-A752-092F1C70E20B}" srcOrd="3" destOrd="0" presId="urn:microsoft.com/office/officeart/2005/8/layout/cycle1"/>
    <dgm:cxn modelId="{E677CCB2-4BFA-46AD-B92E-7DA045FD5BB4}" type="presParOf" srcId="{02CB93CA-D461-434D-B682-C31D6E26CD8C}" destId="{C5AC4740-DA66-43CA-A54E-C50AD2ED48A6}" srcOrd="4" destOrd="0" presId="urn:microsoft.com/office/officeart/2005/8/layout/cycle1"/>
    <dgm:cxn modelId="{C10747FD-77A4-46AB-A180-DC2DBA1EC1D9}" type="presParOf" srcId="{02CB93CA-D461-434D-B682-C31D6E26CD8C}" destId="{1E4A169C-8220-4818-8CA4-54A1B1FB58AA}" srcOrd="5" destOrd="0" presId="urn:microsoft.com/office/officeart/2005/8/layout/cycle1"/>
    <dgm:cxn modelId="{FE1432D5-065E-41AC-A422-53AE755D6E2F}" type="presParOf" srcId="{02CB93CA-D461-434D-B682-C31D6E26CD8C}" destId="{AD73FB5A-20F7-4004-AAE4-FB4E58E05781}" srcOrd="6" destOrd="0" presId="urn:microsoft.com/office/officeart/2005/8/layout/cycle1"/>
    <dgm:cxn modelId="{28592AF9-D34C-430D-A32F-9EFC67F11F92}" type="presParOf" srcId="{02CB93CA-D461-434D-B682-C31D6E26CD8C}" destId="{AFCED62A-FDD5-4F82-8CCA-0DE996BA3754}" srcOrd="7" destOrd="0" presId="urn:microsoft.com/office/officeart/2005/8/layout/cycle1"/>
    <dgm:cxn modelId="{2B6E742E-919C-4A4E-A336-5467E2EBE2EE}" type="presParOf" srcId="{02CB93CA-D461-434D-B682-C31D6E26CD8C}" destId="{79CC89FD-2652-438D-BA7C-B695BCC0393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D221AD-3B54-41B2-92D0-B928357585AF}">
      <dsp:nvSpPr>
        <dsp:cNvPr id="0" name=""/>
        <dsp:cNvSpPr/>
      </dsp:nvSpPr>
      <dsp:spPr>
        <a:xfrm>
          <a:off x="2126292" y="216021"/>
          <a:ext cx="1630809" cy="11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latin typeface="Arial Narrow" pitchFamily="34" charset="0"/>
            </a:rPr>
            <a:t>Connaissance</a:t>
          </a:r>
          <a:r>
            <a:rPr lang="fr-FR" sz="1800" i="1" kern="1200" dirty="0" smtClean="0">
              <a:latin typeface="Arial Narrow" pitchFamily="34" charset="0"/>
            </a:rPr>
            <a:t>  Savoir</a:t>
          </a:r>
          <a:endParaRPr lang="fr-FR" sz="1800" i="1" kern="1200" dirty="0">
            <a:latin typeface="Arial Narrow" pitchFamily="34" charset="0"/>
          </a:endParaRPr>
        </a:p>
      </dsp:txBody>
      <dsp:txXfrm>
        <a:off x="2126292" y="216021"/>
        <a:ext cx="1630809" cy="1111579"/>
      </dsp:txXfrm>
    </dsp:sp>
    <dsp:sp modelId="{7BA494BD-E1F9-486C-8852-C98B9F6B67BE}">
      <dsp:nvSpPr>
        <dsp:cNvPr id="0" name=""/>
        <dsp:cNvSpPr/>
      </dsp:nvSpPr>
      <dsp:spPr>
        <a:xfrm>
          <a:off x="681654" y="-47235"/>
          <a:ext cx="2630695" cy="2630695"/>
        </a:xfrm>
        <a:prstGeom prst="circularArrow">
          <a:avLst>
            <a:gd name="adj1" fmla="val 8240"/>
            <a:gd name="adj2" fmla="val 575360"/>
            <a:gd name="adj3" fmla="val 3281622"/>
            <a:gd name="adj4" fmla="val 189364"/>
            <a:gd name="adj5" fmla="val 961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5AC4740-DA66-43CA-A54E-C50AD2ED48A6}">
      <dsp:nvSpPr>
        <dsp:cNvPr id="0" name=""/>
        <dsp:cNvSpPr/>
      </dsp:nvSpPr>
      <dsp:spPr>
        <a:xfrm>
          <a:off x="1354290" y="1839721"/>
          <a:ext cx="1111579" cy="11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latin typeface="Arial Narrow" pitchFamily="34" charset="0"/>
            </a:rPr>
            <a:t>Attitude</a:t>
          </a:r>
          <a:r>
            <a:rPr lang="fr-FR" sz="1800" b="1" i="1" kern="1200" dirty="0" smtClean="0">
              <a:latin typeface="Arial Narrow" pitchFamily="34" charset="0"/>
            </a:rPr>
            <a:t> </a:t>
          </a:r>
          <a:r>
            <a:rPr lang="fr-FR" sz="1800" i="1" kern="1200" dirty="0" smtClean="0">
              <a:latin typeface="Arial Narrow" pitchFamily="34" charset="0"/>
            </a:rPr>
            <a:t> Savoir-être</a:t>
          </a:r>
          <a:endParaRPr lang="fr-FR" sz="1800" i="1" kern="1200" dirty="0">
            <a:latin typeface="Arial Narrow" pitchFamily="34" charset="0"/>
          </a:endParaRPr>
        </a:p>
      </dsp:txBody>
      <dsp:txXfrm>
        <a:off x="1354290" y="1839721"/>
        <a:ext cx="1111579" cy="1111579"/>
      </dsp:txXfrm>
    </dsp:sp>
    <dsp:sp modelId="{1E4A169C-8220-4818-8CA4-54A1B1FB58AA}">
      <dsp:nvSpPr>
        <dsp:cNvPr id="0" name=""/>
        <dsp:cNvSpPr/>
      </dsp:nvSpPr>
      <dsp:spPr>
        <a:xfrm>
          <a:off x="487780" y="-56632"/>
          <a:ext cx="2630695" cy="2630695"/>
        </a:xfrm>
        <a:prstGeom prst="circularArrow">
          <a:avLst>
            <a:gd name="adj1" fmla="val 8240"/>
            <a:gd name="adj2" fmla="val 575360"/>
            <a:gd name="adj3" fmla="val 10005330"/>
            <a:gd name="adj4" fmla="val 6872623"/>
            <a:gd name="adj5" fmla="val 961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AFCED62A-FDD5-4F82-8CCA-0DE996BA3754}">
      <dsp:nvSpPr>
        <dsp:cNvPr id="0" name=""/>
        <dsp:cNvSpPr/>
      </dsp:nvSpPr>
      <dsp:spPr>
        <a:xfrm>
          <a:off x="300719" y="216021"/>
          <a:ext cx="1111579" cy="11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latin typeface="Arial Narrow" pitchFamily="34" charset="0"/>
            </a:rPr>
            <a:t>Capacités</a:t>
          </a:r>
          <a:r>
            <a:rPr lang="fr-FR" sz="1800" i="1" kern="1200" dirty="0" smtClean="0">
              <a:latin typeface="Arial Narrow" pitchFamily="34" charset="0"/>
            </a:rPr>
            <a:t>  Savoir faire</a:t>
          </a:r>
          <a:endParaRPr lang="fr-FR" sz="1800" i="1" kern="1200" dirty="0">
            <a:latin typeface="Arial Narrow" pitchFamily="34" charset="0"/>
          </a:endParaRPr>
        </a:p>
      </dsp:txBody>
      <dsp:txXfrm>
        <a:off x="300719" y="216021"/>
        <a:ext cx="1111579" cy="1111579"/>
      </dsp:txXfrm>
    </dsp:sp>
    <dsp:sp modelId="{79CC89FD-2652-438D-BA7C-B695BCC0393B}">
      <dsp:nvSpPr>
        <dsp:cNvPr id="0" name=""/>
        <dsp:cNvSpPr/>
      </dsp:nvSpPr>
      <dsp:spPr>
        <a:xfrm>
          <a:off x="400159" y="-102832"/>
          <a:ext cx="2962873" cy="2630695"/>
        </a:xfrm>
        <a:prstGeom prst="circularArrow">
          <a:avLst>
            <a:gd name="adj1" fmla="val 8240"/>
            <a:gd name="adj2" fmla="val 575360"/>
            <a:gd name="adj3" fmla="val 16989387"/>
            <a:gd name="adj4" fmla="val 14655468"/>
            <a:gd name="adj5" fmla="val 961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187B-AEF2-450B-A9D7-A2500A5141F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A483-4F4E-4C32-9D73-0EAD6B89A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c-lyon.fr/enseigne/physique/phychi2/spip.php?article590" TargetMode="External"/><Relationship Id="rId2" Type="http://schemas.openxmlformats.org/officeDocument/2006/relationships/hyperlink" Target="http://spcfa.spip.ac-rouen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scol.education.fr/ressources_physique-chimie_TS" TargetMode="External"/><Relationship Id="rId5" Type="http://schemas.openxmlformats.org/officeDocument/2006/relationships/hyperlink" Target="http://eduscol.education.fr/pid23213-cid61013/ressources-pour-la-classe-terminale-du-lycee-general-et-technologique.html" TargetMode="External"/><Relationship Id="rId4" Type="http://schemas.openxmlformats.org/officeDocument/2006/relationships/hyperlink" Target="https://eduscol.education.fr/cid58020/des-sujets-de-physique-chimie-au-baccalaurea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037977"/>
          </a:xfrm>
        </p:spPr>
        <p:txBody>
          <a:bodyPr/>
          <a:lstStyle/>
          <a:p>
            <a:r>
              <a:rPr lang="fr-FR" b="1" dirty="0" smtClean="0"/>
              <a:t>La démarche </a:t>
            </a:r>
            <a:r>
              <a:rPr lang="fr-FR" b="1" dirty="0" smtClean="0"/>
              <a:t>scientifique en SPC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47864" y="2492896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 </a:t>
            </a:r>
            <a:r>
              <a:rPr lang="fr-FR" sz="3200" dirty="0" smtClean="0"/>
              <a:t> </a:t>
            </a:r>
            <a:r>
              <a:rPr lang="fr-FR" sz="3200" b="1" dirty="0"/>
              <a:t>O</a:t>
            </a:r>
            <a:r>
              <a:rPr lang="fr-FR" sz="3200" b="1" dirty="0" smtClean="0"/>
              <a:t>util d’investigation </a:t>
            </a:r>
            <a:r>
              <a:rPr lang="fr-FR" sz="3200" dirty="0" smtClean="0"/>
              <a:t>pour décrire et comprendre le réel, qui repose sur le </a:t>
            </a:r>
            <a:r>
              <a:rPr lang="fr-FR" sz="3200" b="1" dirty="0" smtClean="0"/>
              <a:t>questionnement</a:t>
            </a:r>
            <a:r>
              <a:rPr lang="fr-FR" sz="2800" dirty="0" smtClean="0"/>
              <a:t>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544522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« Tu me dis, j'oublie. Tu m'enseignes, je me souviens. Tu m'impliques,</a:t>
            </a:r>
            <a:r>
              <a:rPr lang="fr-F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j'apprends » </a:t>
            </a:r>
            <a:r>
              <a:rPr lang="fr-F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Benjamin Franklin</a:t>
            </a:r>
          </a:p>
          <a:p>
            <a:endParaRPr lang="fr-FR" dirty="0"/>
          </a:p>
        </p:txBody>
      </p:sp>
      <p:pic>
        <p:nvPicPr>
          <p:cNvPr id="1028" name="Picture 4" descr="education_recherch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57" y="1556792"/>
            <a:ext cx="29088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548680"/>
            <a:ext cx="2664296" cy="936104"/>
          </a:xfrm>
          <a:prstGeom prst="wedgeRoundRectCallout">
            <a:avLst>
              <a:gd name="adj1" fmla="val 28167"/>
              <a:gd name="adj2" fmla="val 385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VALIDER</a:t>
            </a:r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cache4.asset-cache.net/xc/519214117.jpg?v=2&amp;c=IWSAsset&amp;k=2&amp;d=1JNLED-zZSDz1BAhT-4NiSKyXUzwBgtRQSpP9FOhIwJmUIQD4GmoXCJWP43145-h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8840"/>
            <a:ext cx="1656184" cy="1656184"/>
          </a:xfrm>
          <a:prstGeom prst="rect">
            <a:avLst/>
          </a:prstGeom>
          <a:noFill/>
        </p:spPr>
      </p:pic>
      <p:pic>
        <p:nvPicPr>
          <p:cNvPr id="4" name="Image 3" descr="20150625_11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2376264" cy="1590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328498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Faire preuve d’esprit critique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Discuter de la validité d’un résultat, d’une information, d’une hypothèse, d’une propriété, d’une loi, d’un modèle, …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Interpréter les résultats, les mesures, rechercher les sources d’erreur </a:t>
            </a:r>
          </a:p>
          <a:p>
            <a:endParaRPr lang="fr-FR" dirty="0"/>
          </a:p>
        </p:txBody>
      </p:sp>
      <p:pic>
        <p:nvPicPr>
          <p:cNvPr id="8" name="Image 7" descr="20150626_154243.jpg"/>
          <p:cNvPicPr>
            <a:picLocks noChangeAspect="1"/>
          </p:cNvPicPr>
          <p:nvPr/>
        </p:nvPicPr>
        <p:blipFill>
          <a:blip r:embed="rId4" cstate="print"/>
          <a:srcRect l="6688" t="27950" r="12201" b="18501"/>
          <a:stretch>
            <a:fillRect/>
          </a:stretch>
        </p:blipFill>
        <p:spPr>
          <a:xfrm>
            <a:off x="1763688" y="5373216"/>
            <a:ext cx="2520280" cy="12961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55976" y="54452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Critiquer et/ou améliorer un protocole expérimental, un raisonnement, faire la différence entre réalité et simulation, ...)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10" name="Image 9" descr="20150626_150245.jpg"/>
          <p:cNvPicPr>
            <a:picLocks noChangeAspect="1"/>
          </p:cNvPicPr>
          <p:nvPr/>
        </p:nvPicPr>
        <p:blipFill>
          <a:blip r:embed="rId5" cstate="print"/>
          <a:srcRect l="11168" r="8741" b="33200"/>
          <a:stretch>
            <a:fillRect/>
          </a:stretch>
        </p:blipFill>
        <p:spPr>
          <a:xfrm>
            <a:off x="3563888" y="476672"/>
            <a:ext cx="2016223" cy="12961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52120" y="332656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Interpréter (exploiter) les résultats expérimentaux, valider ou invalider une hypothèse, un modèle,...</a:t>
            </a:r>
            <a:endParaRPr lang="fr-FR" b="1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Apprécier la précision d’une mesure, estimer l’incertitude d’une mesure, faire un traitement statistique d’une série de mesures </a:t>
            </a: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13" name="Image 12" descr="20150626_162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924944"/>
            <a:ext cx="1872208" cy="108870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99992" y="4005064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Repérer les points faibles d’une argumentation (contradiction, partialité, incomplétude, …)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Estimer des ordres de grandeur et procéder à des tests de vraisemblance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08720"/>
            <a:ext cx="403244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716016" y="1556792"/>
            <a:ext cx="38556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Mise en situation (contextualisation) ,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 mobilisation des prérecquis </a:t>
            </a:r>
            <a:endParaRPr lang="fr-FR" b="1" i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4008" y="2564904"/>
            <a:ext cx="42198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Problématisation et invitation 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à construire une démarche d’investigation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99992" y="3501008"/>
            <a:ext cx="4393425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Documentation scientifique qui « suggère »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la construction d’une (possible) stratégie</a:t>
            </a:r>
          </a:p>
          <a:p>
            <a:r>
              <a:rPr lang="fr-FR" sz="1400" i="1" dirty="0" smtClean="0">
                <a:solidFill>
                  <a:schemeClr val="accent2"/>
                </a:solidFill>
              </a:rPr>
              <a:t>=&gt; Compétences DS,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5266" y="4529667"/>
            <a:ext cx="38324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Documentation pratique qui « invite »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 l’élève à la construction des données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scientifiques complémentaires aux</a:t>
            </a:r>
          </a:p>
          <a:p>
            <a:r>
              <a:rPr lang="fr-FR" b="1" i="1" dirty="0" smtClean="0">
                <a:solidFill>
                  <a:schemeClr val="accent2"/>
                </a:solidFill>
              </a:rPr>
              <a:t>données scientifiques.</a:t>
            </a:r>
          </a:p>
        </p:txBody>
      </p:sp>
      <p:cxnSp>
        <p:nvCxnSpPr>
          <p:cNvPr id="12" name="Connecteur droit 11"/>
          <p:cNvCxnSpPr>
            <a:stCxn id="4" idx="1"/>
          </p:cNvCxnSpPr>
          <p:nvPr/>
        </p:nvCxnSpPr>
        <p:spPr>
          <a:xfrm flipH="1">
            <a:off x="3419872" y="1879958"/>
            <a:ext cx="1296144" cy="684946"/>
          </a:xfrm>
          <a:prstGeom prst="line">
            <a:avLst/>
          </a:prstGeom>
          <a:ln>
            <a:solidFill>
              <a:schemeClr val="accent6">
                <a:alpha val="4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5" idx="1"/>
          </p:cNvCxnSpPr>
          <p:nvPr/>
        </p:nvCxnSpPr>
        <p:spPr>
          <a:xfrm flipH="1">
            <a:off x="3275856" y="2888070"/>
            <a:ext cx="1368152" cy="793828"/>
          </a:xfrm>
          <a:prstGeom prst="line">
            <a:avLst/>
          </a:prstGeom>
          <a:ln>
            <a:solidFill>
              <a:schemeClr val="accent6">
                <a:alpha val="4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6" idx="1"/>
          </p:cNvCxnSpPr>
          <p:nvPr/>
        </p:nvCxnSpPr>
        <p:spPr>
          <a:xfrm flipH="1">
            <a:off x="3203848" y="3939590"/>
            <a:ext cx="1296144" cy="281498"/>
          </a:xfrm>
          <a:prstGeom prst="line">
            <a:avLst/>
          </a:prstGeom>
          <a:ln>
            <a:solidFill>
              <a:schemeClr val="accent6">
                <a:alpha val="4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1"/>
          </p:cNvCxnSpPr>
          <p:nvPr/>
        </p:nvCxnSpPr>
        <p:spPr>
          <a:xfrm flipH="1" flipV="1">
            <a:off x="3419872" y="5085184"/>
            <a:ext cx="1465394" cy="44648"/>
          </a:xfrm>
          <a:prstGeom prst="line">
            <a:avLst/>
          </a:prstGeom>
          <a:ln>
            <a:solidFill>
              <a:schemeClr val="accent6">
                <a:alpha val="4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4860032" y="260648"/>
            <a:ext cx="374441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</a:rPr>
              <a:t>Exemple d’activité concrète qui visualise  « comment cela peut se passer » dans la classe.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Sujet ECE…présenté : </a:t>
            </a:r>
          </a:p>
          <a:p>
            <a:r>
              <a:rPr lang="fr-FR" sz="2000" i="1" dirty="0" smtClean="0"/>
              <a:t>Souffler n’est pas jouer </a:t>
            </a:r>
            <a:r>
              <a:rPr lang="fr-FR" sz="2000" dirty="0" smtClean="0"/>
              <a:t>(spé TS) Annale 0</a:t>
            </a:r>
            <a:endParaRPr lang="fr-FR" sz="20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860032" y="260648"/>
            <a:ext cx="374441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</a:rPr>
              <a:t>Exemple d’activité type ECE : </a:t>
            </a:r>
            <a:r>
              <a:rPr lang="fr-FR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</a:rPr>
              <a:t>Souffler n’est pas jouer (spé TS) Annale 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3843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312368" cy="16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312367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340768"/>
            <a:ext cx="3600400" cy="2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00262"/>
            <a:ext cx="3555651" cy="2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 rot="20645993">
            <a:off x="5724128" y="2924944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ANALYSER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20645993">
            <a:off x="5708054" y="4513088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RéALISER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 rot="20645993">
            <a:off x="5852070" y="5665216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043608" y="1268760"/>
            <a:ext cx="208823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 et situation problème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43608" y="3501008"/>
            <a:ext cx="208823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Documents à analyser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3608" y="5805264"/>
            <a:ext cx="208823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Matériel « possible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19313" r="28334" b="13751"/>
          <a:stretch>
            <a:fillRect/>
          </a:stretch>
        </p:blipFill>
        <p:spPr bwMode="auto">
          <a:xfrm rot="16200000">
            <a:off x="-72516" y="1232756"/>
            <a:ext cx="49685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1622" t="19485" r="20668" b="27360"/>
          <a:stretch>
            <a:fillRect/>
          </a:stretch>
        </p:blipFill>
        <p:spPr bwMode="auto">
          <a:xfrm rot="16200000">
            <a:off x="1845029" y="4859827"/>
            <a:ext cx="1133458" cy="24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246486" cy="4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r="1489" b="59641"/>
          <a:stretch>
            <a:fillRect/>
          </a:stretch>
        </p:blipFill>
        <p:spPr bwMode="auto">
          <a:xfrm>
            <a:off x="2267744" y="2708920"/>
            <a:ext cx="5256584" cy="17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97152"/>
            <a:ext cx="3240360" cy="173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3568" y="188640"/>
            <a:ext cx="59879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DS= vers une diversité des productions </a:t>
            </a:r>
            <a:r>
              <a:rPr lang="fr-FR" sz="2400" b="1" dirty="0" smtClean="0">
                <a:solidFill>
                  <a:srgbClr val="C0504D"/>
                </a:solidFill>
              </a:rPr>
              <a:t>élèves</a:t>
            </a:r>
            <a:endParaRPr lang="fr-FR" sz="2400" b="1" dirty="0">
              <a:solidFill>
                <a:srgbClr val="C0504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4400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20855078">
            <a:off x="1348318" y="1908165"/>
            <a:ext cx="19691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« Tout » manuscrit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0855078">
            <a:off x="5739629" y="1774974"/>
            <a:ext cx="206979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« Tout » numérique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20855078">
            <a:off x="4269071" y="3647182"/>
            <a:ext cx="15545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« Tout » audio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5816" y="5229200"/>
            <a:ext cx="4260169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Et maintenant… Smartphone, 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tablette, …</a:t>
            </a:r>
          </a:p>
          <a:p>
            <a:pPr algn="ctr"/>
            <a:endParaRPr lang="fr-FR" sz="1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8424936" cy="117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8280920" cy="14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b="7785"/>
          <a:stretch>
            <a:fillRect/>
          </a:stretch>
        </p:blipFill>
        <p:spPr bwMode="auto">
          <a:xfrm>
            <a:off x="323528" y="764704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8072">
            <a:off x="6982677" y="165726"/>
            <a:ext cx="1332990" cy="95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58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8209409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23728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Extrait lettre de rentrée 2013 IA-IPR des SPC académie de Créteil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767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165304"/>
            <a:ext cx="5448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577483"/>
          </a:xfrm>
        </p:spPr>
        <p:txBody>
          <a:bodyPr/>
          <a:lstStyle/>
          <a:p>
            <a:r>
              <a:rPr lang="fr-FR" dirty="0" smtClean="0"/>
              <a:t>Bibliographies (BO et autres documents académiques):</a:t>
            </a:r>
          </a:p>
          <a:p>
            <a:pPr>
              <a:buNone/>
            </a:pPr>
            <a:r>
              <a:rPr lang="fr-FR" sz="1600" dirty="0" smtClean="0"/>
              <a:t>Recommandation pour l’épreuve écrite au baccalauréat S de l’IGEN Décembre 2013)</a:t>
            </a:r>
          </a:p>
          <a:p>
            <a:pPr>
              <a:buNone/>
            </a:pPr>
            <a:r>
              <a:rPr lang="fr-FR" sz="1600" dirty="0" smtClean="0"/>
              <a:t>Evaluations sur les nouveaux programmes en SPC au lycée (</a:t>
            </a:r>
            <a:r>
              <a:rPr lang="fr-FR" sz="1600" dirty="0" err="1" smtClean="0"/>
              <a:t>AcadémieOrléans</a:t>
            </a:r>
            <a:r>
              <a:rPr lang="fr-FR" sz="1600" dirty="0" smtClean="0"/>
              <a:t>-Tours)</a:t>
            </a:r>
            <a:endParaRPr lang="fr-FR" sz="2400" dirty="0" smtClean="0"/>
          </a:p>
          <a:p>
            <a:pPr>
              <a:buNone/>
            </a:pPr>
            <a:r>
              <a:rPr lang="fr-FR" sz="1600" dirty="0" smtClean="0"/>
              <a:t>Bulletin officiel n°16 du 21 avril 2011</a:t>
            </a:r>
          </a:p>
          <a:p>
            <a:pPr>
              <a:buNone/>
            </a:pPr>
            <a:r>
              <a:rPr lang="fr-FR" sz="1600" dirty="0" smtClean="0"/>
              <a:t>Le document EDUSCOL « Quelques pistes pour la construction d’activités portant sur la résolution de problème » et « Former et évaluer </a:t>
            </a:r>
            <a:r>
              <a:rPr lang="fr-FR" sz="1600" dirty="0" err="1" smtClean="0"/>
              <a:t>parcompétences</a:t>
            </a:r>
            <a:r>
              <a:rPr lang="fr-FR" sz="1600" dirty="0" smtClean="0"/>
              <a:t> »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dirty="0" err="1" smtClean="0"/>
              <a:t>Sitographies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sz="1800" dirty="0" smtClean="0">
                <a:hlinkClick r:id="rId2"/>
              </a:rPr>
              <a:t>http://spcfa.spip.ac-rouen.fr/</a:t>
            </a:r>
            <a:endParaRPr lang="fr-FR" sz="1800" dirty="0" smtClean="0"/>
          </a:p>
          <a:p>
            <a:pPr>
              <a:buNone/>
            </a:pPr>
            <a:r>
              <a:rPr lang="fr-FR" sz="1600" dirty="0" smtClean="0">
                <a:hlinkClick r:id="rId3"/>
              </a:rPr>
              <a:t>http://www2.ac-lyon.fr/enseigne/physique/phychi2/spip.php?article590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>
                <a:hlinkClick r:id="rId4"/>
              </a:rPr>
              <a:t>https://eduscol.education.fr/cid58020/des-sujets-de-physique-chimie-au baccalaureat.html#lien1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>
                <a:hlinkClick r:id="rId5"/>
              </a:rPr>
              <a:t>http://eduscol.education.fr/pid23213-cid61013/ressources-pour-la-classe-terminale-du-lycee-general-et-technologique.html</a:t>
            </a:r>
            <a:r>
              <a:rPr lang="fr-FR" sz="1600" dirty="0" smtClean="0"/>
              <a:t>)</a:t>
            </a:r>
          </a:p>
          <a:p>
            <a:pPr>
              <a:buNone/>
            </a:pPr>
            <a:r>
              <a:rPr lang="fr-FR" sz="1600" b="1" dirty="0">
                <a:hlinkClick r:id="rId6"/>
              </a:rPr>
              <a:t>http://</a:t>
            </a:r>
            <a:r>
              <a:rPr lang="fr-FR" sz="1600" b="1" dirty="0" smtClean="0">
                <a:hlinkClick r:id="rId6"/>
              </a:rPr>
              <a:t>eduscol.education.fr/ressources_physique-chimie_TS</a:t>
            </a:r>
            <a:r>
              <a:rPr lang="fr-FR" sz="1600" b="1" dirty="0" smtClean="0"/>
              <a:t> (février 2014)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Donc </a:t>
            </a:r>
            <a:r>
              <a:rPr lang="fr-FR" b="1" dirty="0" smtClean="0"/>
              <a:t>finalement</a:t>
            </a:r>
            <a:r>
              <a:rPr lang="fr-FR" dirty="0" smtClean="0"/>
              <a:t>, la DS c’est un temps …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52120" y="1556792"/>
            <a:ext cx="3168352" cy="1080120"/>
          </a:xfrm>
          <a:prstGeom prst="wedgeRoundRectCallout">
            <a:avLst>
              <a:gd name="adj1" fmla="val -58458"/>
              <a:gd name="adj2" fmla="val 10126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découvrir 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1556792"/>
            <a:ext cx="2880320" cy="1080120"/>
          </a:xfrm>
          <a:prstGeom prst="wedgeRoundRectCallout">
            <a:avLst>
              <a:gd name="adj1" fmla="val 53036"/>
              <a:gd name="adj2" fmla="val 851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structurer </a:t>
            </a:r>
            <a:endParaRPr lang="fr-FR" sz="28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3284984"/>
            <a:ext cx="2988840" cy="1080120"/>
          </a:xfrm>
          <a:prstGeom prst="wedgeRoundRectCallout">
            <a:avLst>
              <a:gd name="adj1" fmla="val 64488"/>
              <a:gd name="adj2" fmla="val 18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communiquer </a:t>
            </a:r>
            <a:endParaRPr lang="fr-FR" sz="28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5157192"/>
            <a:ext cx="2736304" cy="1080120"/>
          </a:xfrm>
          <a:prstGeom prst="wedgeRoundRectCallout">
            <a:avLst>
              <a:gd name="adj1" fmla="val 37460"/>
              <a:gd name="adj2" fmla="val -11374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chercher </a:t>
            </a:r>
            <a:endParaRPr lang="fr-FR" sz="28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868144" y="3284984"/>
            <a:ext cx="2880320" cy="1080120"/>
          </a:xfrm>
          <a:prstGeom prst="wedgeRoundRectCallout">
            <a:avLst>
              <a:gd name="adj1" fmla="val -67274"/>
              <a:gd name="adj2" fmla="val 3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se questionner </a:t>
            </a:r>
            <a:endParaRPr lang="fr-FR" sz="28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5157192"/>
            <a:ext cx="2952328" cy="1080120"/>
          </a:xfrm>
          <a:prstGeom prst="wedgeRoundRectCallout">
            <a:avLst>
              <a:gd name="adj1" fmla="val -46830"/>
              <a:gd name="adj2" fmla="val -1110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Pour exprimer ses idées </a:t>
            </a:r>
            <a:endParaRPr lang="fr-FR" sz="2800" b="1" dirty="0"/>
          </a:p>
        </p:txBody>
      </p:sp>
      <p:pic>
        <p:nvPicPr>
          <p:cNvPr id="22530" name="Picture 2" descr="http://idata.over-blog.com/3/49/09/54/photos-cliparts/cliparts-2012/reflech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1584176" cy="166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La démarche scientifique en SPC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L’objectif principal du lycée en SPC est que les élèves maitrisent la démarche scientifique. </a:t>
            </a:r>
          </a:p>
          <a:p>
            <a:pPr algn="just">
              <a:buNone/>
            </a:pPr>
            <a:endParaRPr lang="fr-FR" sz="2000" b="1" dirty="0" smtClean="0"/>
          </a:p>
          <a:p>
            <a:pPr algn="just"/>
            <a:r>
              <a:rPr lang="fr-FR" sz="2400" dirty="0" smtClean="0"/>
              <a:t>Le programme n’est qu’un support pour réaliser cet objectif. </a:t>
            </a:r>
            <a:r>
              <a:rPr lang="fr-FR" sz="2400" b="1" dirty="0" smtClean="0"/>
              <a:t>Le programme est au service de la démarche scientifique.</a:t>
            </a:r>
          </a:p>
          <a:p>
            <a:pPr algn="just">
              <a:buNone/>
            </a:pPr>
            <a:endParaRPr lang="fr-FR" sz="2000" b="1" dirty="0" smtClean="0"/>
          </a:p>
          <a:p>
            <a:pPr algn="just"/>
            <a:r>
              <a:rPr lang="fr-FR" sz="2400" dirty="0" smtClean="0"/>
              <a:t>Parmi les nombreuses compétences qui existent, les SPC en ont choisies 5 qui sont particulièrement utiles dans la démarche scientifique. </a:t>
            </a:r>
          </a:p>
          <a:p>
            <a:pPr algn="just">
              <a:buNone/>
            </a:pPr>
            <a:endParaRPr lang="fr-FR" sz="2000" dirty="0" smtClean="0"/>
          </a:p>
          <a:p>
            <a:pPr algn="just"/>
            <a:r>
              <a:rPr lang="fr-FR" sz="2400" b="1" dirty="0" smtClean="0"/>
              <a:t>Ces 5 compétences s’appliquent à toutes les situations (exercices, TP, étude de documents, résolution de problèmes…)</a:t>
            </a:r>
          </a:p>
        </p:txBody>
      </p:sp>
      <p:sp>
        <p:nvSpPr>
          <p:cNvPr id="4" name="Rectangle à coins arrondis 3"/>
          <p:cNvSpPr/>
          <p:nvPr/>
        </p:nvSpPr>
        <p:spPr>
          <a:xfrm rot="20351823">
            <a:off x="1347783" y="2027726"/>
            <a:ext cx="6867251" cy="3082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 smtClean="0"/>
              <a:t>Objectifs </a:t>
            </a:r>
            <a:r>
              <a:rPr lang="fr-FR" sz="2800" dirty="0" smtClean="0"/>
              <a:t>(avoués) </a:t>
            </a:r>
            <a:r>
              <a:rPr lang="fr-FR" sz="2800" b="1" dirty="0" smtClean="0"/>
              <a:t>des SPC avec la DS </a:t>
            </a:r>
            <a:r>
              <a:rPr lang="fr-FR" sz="2400" b="1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/>
              <a:t> apporter des connaissances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/>
              <a:t> développer des compétences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0070C0"/>
                </a:solidFill>
              </a:rPr>
              <a:t>Le tout en utilisant des situations </a:t>
            </a:r>
            <a:r>
              <a:rPr lang="fr-FR" sz="2400" b="1" dirty="0" err="1" smtClean="0">
                <a:solidFill>
                  <a:srgbClr val="0070C0"/>
                </a:solidFill>
              </a:rPr>
              <a:t>déclenchantes</a:t>
            </a:r>
            <a:r>
              <a:rPr lang="fr-FR" sz="2400" b="1" dirty="0" smtClean="0">
                <a:solidFill>
                  <a:srgbClr val="0070C0"/>
                </a:solidFill>
              </a:rPr>
              <a:t> motivantes et </a:t>
            </a:r>
            <a:r>
              <a:rPr lang="fr-FR" sz="2400" b="1" dirty="0" err="1" smtClean="0">
                <a:solidFill>
                  <a:srgbClr val="0070C0"/>
                </a:solidFill>
              </a:rPr>
              <a:t>contextualisées</a:t>
            </a:r>
            <a:endParaRPr lang="fr-FR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Pourquoi ?</a:t>
            </a:r>
            <a:endParaRPr lang="fr-FR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484784"/>
            <a:ext cx="79438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Compétences choisies en SPC pour illustrer la démarche scientifique</a:t>
            </a:r>
            <a:endParaRPr lang="fr-FR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smtClean="0"/>
              <a:t>S’approprier :  APP</a:t>
            </a:r>
          </a:p>
          <a:p>
            <a:pPr algn="just"/>
            <a:r>
              <a:rPr lang="fr-FR" b="1" dirty="0" smtClean="0"/>
              <a:t>Analyser : ANA </a:t>
            </a:r>
          </a:p>
          <a:p>
            <a:pPr algn="just"/>
            <a:r>
              <a:rPr lang="fr-FR" b="1" dirty="0" smtClean="0"/>
              <a:t>Réaliser : REA</a:t>
            </a:r>
          </a:p>
          <a:p>
            <a:pPr algn="just"/>
            <a:r>
              <a:rPr lang="fr-FR" b="1" dirty="0" smtClean="0"/>
              <a:t>Valider : VAL</a:t>
            </a:r>
          </a:p>
          <a:p>
            <a:pPr algn="just"/>
            <a:r>
              <a:rPr lang="fr-FR" b="1" dirty="0" smtClean="0"/>
              <a:t>Communiquer : COM</a:t>
            </a:r>
          </a:p>
          <a:p>
            <a:pPr algn="just">
              <a:buNone/>
            </a:pPr>
            <a:endParaRPr lang="fr-FR" b="1" dirty="0" smtClean="0"/>
          </a:p>
          <a:p>
            <a:pPr algn="just">
              <a:buNone/>
            </a:pPr>
            <a:r>
              <a:rPr lang="fr-FR" dirty="0" smtClean="0"/>
              <a:t>Auxquelles s’ajoutent:</a:t>
            </a:r>
          </a:p>
          <a:p>
            <a:pPr algn="just"/>
            <a:r>
              <a:rPr lang="fr-FR" b="1" dirty="0" smtClean="0"/>
              <a:t>Restitution de connaissances RCO (savoir) pour les évaluations</a:t>
            </a:r>
          </a:p>
          <a:p>
            <a:pPr algn="just"/>
            <a:r>
              <a:rPr lang="fr-FR" b="1" dirty="0" smtClean="0"/>
              <a:t>Etre autonome, faire preuve d’initiative AUTO (savoir-être) pour les TP.	</a:t>
            </a:r>
          </a:p>
          <a:p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4572000" y="1484784"/>
          <a:ext cx="40797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rganigramme : Alternative 5"/>
          <p:cNvSpPr/>
          <p:nvPr/>
        </p:nvSpPr>
        <p:spPr>
          <a:xfrm>
            <a:off x="5796136" y="2492896"/>
            <a:ext cx="1584176" cy="57606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Compétence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17867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179512" y="476672"/>
            <a:ext cx="3312368" cy="1080120"/>
          </a:xfrm>
          <a:prstGeom prst="wedgeRoundRectCallout">
            <a:avLst>
              <a:gd name="adj1" fmla="val 24353"/>
              <a:gd name="adj2" fmla="val 385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S’APPROPRIER</a:t>
            </a:r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Image 6" descr="20150622_13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1793742" cy="1080120"/>
          </a:xfrm>
          <a:prstGeom prst="rect">
            <a:avLst/>
          </a:prstGeom>
        </p:spPr>
      </p:pic>
      <p:pic>
        <p:nvPicPr>
          <p:cNvPr id="8" name="Image 7" descr="20150622_154041.jpg"/>
          <p:cNvPicPr>
            <a:picLocks noChangeAspect="1"/>
          </p:cNvPicPr>
          <p:nvPr/>
        </p:nvPicPr>
        <p:blipFill>
          <a:blip r:embed="rId4" cstate="print"/>
          <a:srcRect l="8935" t="21870"/>
          <a:stretch>
            <a:fillRect/>
          </a:stretch>
        </p:blipFill>
        <p:spPr>
          <a:xfrm>
            <a:off x="683568" y="1844824"/>
            <a:ext cx="1683776" cy="237626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11560" y="43651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Trier l’information et l’organiser 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19056" y="2636912"/>
            <a:ext cx="3924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smtClean="0">
                <a:latin typeface="Segoe Print" pitchFamily="2" charset="0"/>
              </a:rPr>
              <a:t>Faire un schéma modèle.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Identifier les grandeurs physiques pertinentes, leur attribuer un symbole. 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latin typeface="Segoe Print" pitchFamily="2" charset="0"/>
              </a:rPr>
              <a:t> </a:t>
            </a:r>
            <a:r>
              <a:rPr lang="fr-FR" dirty="0" smtClean="0">
                <a:latin typeface="Segoe Print" pitchFamily="2" charset="0"/>
              </a:rPr>
              <a:t>Évaluer quantitativement les grandeurs physiques inconnues et non précisées …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27" name="Image 26" descr="20150622_141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60648"/>
            <a:ext cx="2112083" cy="227687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491880" y="14847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Définir des objectifs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544522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Enoncer une problématique ou la reformuler avec des grandeurs pertinentes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14" name="Image 13" descr="20150622_160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941168"/>
            <a:ext cx="3513233" cy="159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3" grpId="0"/>
      <p:bldP spid="3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95536" y="548680"/>
            <a:ext cx="2880320" cy="1152128"/>
          </a:xfrm>
          <a:prstGeom prst="wedgeRoundRectCallout">
            <a:avLst>
              <a:gd name="adj1" fmla="val 34159"/>
              <a:gd name="adj2" fmla="val 478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analyser</a:t>
            </a:r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Image 6" descr="20150622_135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17032"/>
            <a:ext cx="2267744" cy="1304870"/>
          </a:xfrm>
          <a:prstGeom prst="rect">
            <a:avLst/>
          </a:prstGeom>
        </p:spPr>
      </p:pic>
      <p:pic>
        <p:nvPicPr>
          <p:cNvPr id="8" name="Image 7" descr="20150625_071622.jpg"/>
          <p:cNvPicPr>
            <a:picLocks noChangeAspect="1"/>
          </p:cNvPicPr>
          <p:nvPr/>
        </p:nvPicPr>
        <p:blipFill>
          <a:blip r:embed="rId3" cstate="print"/>
          <a:srcRect l="7822" t="15322" r="2128" b="11474"/>
          <a:stretch>
            <a:fillRect/>
          </a:stretch>
        </p:blipFill>
        <p:spPr>
          <a:xfrm>
            <a:off x="3995936" y="332656"/>
            <a:ext cx="2016224" cy="1421273"/>
          </a:xfrm>
          <a:prstGeom prst="rect">
            <a:avLst/>
          </a:prstGeom>
        </p:spPr>
      </p:pic>
      <p:pic>
        <p:nvPicPr>
          <p:cNvPr id="9" name="Image 8" descr="20150626_15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16832"/>
            <a:ext cx="1541966" cy="1379445"/>
          </a:xfrm>
          <a:prstGeom prst="rect">
            <a:avLst/>
          </a:prstGeom>
        </p:spPr>
      </p:pic>
      <p:pic>
        <p:nvPicPr>
          <p:cNvPr id="10" name="Image 9" descr="20150625_071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76672"/>
            <a:ext cx="2088232" cy="12241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2" y="3356992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Imaginer un moyen de tester la validité d’une hypothèse (recherche à effectuer, expérience à réaliser dont on propose un protocole expérimental, ...), identifier les paramètres pertinents qui influencent un phénomène, choisir les grandeurs à mesurer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43400" y="17728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Organiser et exploiter ses connaissances ou les informations extraites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0072" y="2276872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>
                <a:latin typeface="Segoe Print" pitchFamily="2" charset="0"/>
              </a:rPr>
              <a:t>Identifier les idées essentielles et leurs articulations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Identifier les paramètres qui influencent un phénomène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47864" y="5103674"/>
            <a:ext cx="558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Formuler une hypothèse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Proposer et utiliser un modèle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Conduire un raisonnement scientifique qualitatif ou quantitatif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Justifier une réponse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Evaluer des ordres de grandeurs … 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15362" name="Picture 2" descr="http://sr.photos3.fotosearch.com/bthumb/CSP/CSP664/k22050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564904"/>
            <a:ext cx="1584176" cy="18047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5731" t="25219" r="35529" b="17688"/>
          <a:stretch>
            <a:fillRect/>
          </a:stretch>
        </p:blipFill>
        <p:spPr bwMode="auto">
          <a:xfrm>
            <a:off x="7308304" y="4293096"/>
            <a:ext cx="1584176" cy="139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48975" t="9469" r="33315" b="15719"/>
          <a:stretch>
            <a:fillRect/>
          </a:stretch>
        </p:blipFill>
        <p:spPr bwMode="auto">
          <a:xfrm rot="5400000">
            <a:off x="7128343" y="3392935"/>
            <a:ext cx="1368031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1560" y="404664"/>
            <a:ext cx="2664296" cy="936104"/>
          </a:xfrm>
          <a:prstGeom prst="wedgeRoundRectCallout">
            <a:avLst>
              <a:gd name="adj1" fmla="val 16182"/>
              <a:gd name="adj2" fmla="val 462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REALISER</a:t>
            </a:r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Image 3" descr="20150625_11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1512168" cy="1939796"/>
          </a:xfrm>
          <a:prstGeom prst="rect">
            <a:avLst/>
          </a:prstGeom>
        </p:spPr>
      </p:pic>
      <p:pic>
        <p:nvPicPr>
          <p:cNvPr id="5" name="Image 4" descr="20150622_161435.jpg"/>
          <p:cNvPicPr>
            <a:picLocks noChangeAspect="1"/>
          </p:cNvPicPr>
          <p:nvPr/>
        </p:nvPicPr>
        <p:blipFill>
          <a:blip r:embed="rId3" cstate="print"/>
          <a:srcRect l="4326" t="23750" r="46062" b="3801"/>
          <a:stretch>
            <a:fillRect/>
          </a:stretch>
        </p:blipFill>
        <p:spPr>
          <a:xfrm>
            <a:off x="6660232" y="260648"/>
            <a:ext cx="1008112" cy="1250914"/>
          </a:xfrm>
          <a:prstGeom prst="rect">
            <a:avLst/>
          </a:prstGeom>
        </p:spPr>
      </p:pic>
      <p:pic>
        <p:nvPicPr>
          <p:cNvPr id="7" name="Image 6" descr="20150626_15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013176"/>
            <a:ext cx="1646520" cy="1584176"/>
          </a:xfrm>
          <a:prstGeom prst="rect">
            <a:avLst/>
          </a:prstGeom>
        </p:spPr>
      </p:pic>
      <p:pic>
        <p:nvPicPr>
          <p:cNvPr id="10" name="Image 9" descr="20150626_152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301208"/>
            <a:ext cx="1512168" cy="12241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9512" y="378904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>
                <a:latin typeface="Segoe Print" pitchFamily="2" charset="0"/>
              </a:rPr>
              <a:t>Effectuer des procédures courantes : calculs littéraux ou numériques, tracer un graphe, faire un schéma, faire une analyse dimensionnelle, …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Ecrire un résultat de</a:t>
            </a:r>
          </a:p>
          <a:p>
            <a:r>
              <a:rPr lang="fr-FR" dirty="0" smtClean="0">
                <a:latin typeface="Segoe Print" pitchFamily="2" charset="0"/>
              </a:rPr>
              <a:t>façon adaptée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12" name="Image 11" descr="imagesexperimen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2160240" cy="1440160"/>
          </a:xfrm>
          <a:prstGeom prst="rect">
            <a:avLst/>
          </a:prstGeom>
        </p:spPr>
      </p:pic>
      <p:pic>
        <p:nvPicPr>
          <p:cNvPr id="6" name="Image 5" descr="20150626_154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789040"/>
            <a:ext cx="1728057" cy="15080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300192" y="3717032"/>
            <a:ext cx="2843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Utiliser l’outil informatique (acquisition de données, simulation, ...) 	</a:t>
            </a:r>
            <a:r>
              <a:rPr lang="fr-FR" b="1" dirty="0" smtClean="0">
                <a:latin typeface="Segoe Print" pitchFamily="2" charset="0"/>
              </a:rPr>
              <a:t>	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00192" y="5103674"/>
            <a:ext cx="2843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Utiliser l’outil mathématique (exploiter une relation, effectuer un calcul, …) </a:t>
            </a:r>
          </a:p>
          <a:p>
            <a:endParaRPr lang="fr-FR" dirty="0"/>
          </a:p>
        </p:txBody>
      </p:sp>
      <p:pic>
        <p:nvPicPr>
          <p:cNvPr id="13314" name="Picture 2" descr="http://www.pecheux.fr/beausite/tp/photos/ondes_sonores_ultrasons.jpg"/>
          <p:cNvPicPr>
            <a:picLocks noChangeAspect="1" noChangeArrowheads="1"/>
          </p:cNvPicPr>
          <p:nvPr/>
        </p:nvPicPr>
        <p:blipFill>
          <a:blip r:embed="rId8" cstate="print"/>
          <a:srcRect l="11968" t="31922" r="10543" b="25239"/>
          <a:stretch>
            <a:fillRect/>
          </a:stretch>
        </p:blipFill>
        <p:spPr bwMode="auto">
          <a:xfrm>
            <a:off x="3851920" y="404664"/>
            <a:ext cx="2604995" cy="108012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139952" y="1556792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Savoir utiliser les appareils de mesure (mise en œuvre, précision, ...), maîtriser certains gestes techniques , et les consignes de sécurité…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Suivre, respecter, réaliser une suite de consignes données au cours d’un protocole expérimental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3" name="Image 2" descr="20150622_1408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908720"/>
            <a:ext cx="796733" cy="50405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96336" y="47667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Modéliser</a:t>
            </a:r>
            <a:endParaRPr lang="fr-FR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/>
      <p:bldP spid="1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95536" y="548680"/>
            <a:ext cx="3816424" cy="936104"/>
          </a:xfrm>
          <a:prstGeom prst="wedgeRoundRectCallout">
            <a:avLst>
              <a:gd name="adj1" fmla="val 18628"/>
              <a:gd name="adj2" fmla="val 35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COMMUNIQUER</a:t>
            </a:r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png.clipart.me/graphics/thumbs/517/social-media-communication-concept_51734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1800200" cy="194421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5103674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Présenter à l’oral un résultat, une démarche, une hypothèse, une conclusion, … en utilisant le vocabulaire scientifique (cette présentation pouvant obéir à des consignes précises)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91472" y="566124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Présenter, avec l’outil informatique, un diaporama, une animation, une vidéo, une représentation graphique, … 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8024" y="404665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Rédiger/présenter une réponse, une démarche suivie, une synthèse, une analyse, une argumentation, une observation, … (clarté, justesse, pertinence, exhaustivité, logique) </a:t>
            </a:r>
          </a:p>
          <a:p>
            <a:endParaRPr lang="fr-FR" dirty="0" smtClean="0">
              <a:latin typeface="Segoe Print" pitchFamily="2" charset="0"/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63691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Présenter les résultats de manière adaptée (unités, chiffres significatifs, incertitudes, …) </a:t>
            </a:r>
            <a:endParaRPr lang="fr-FR" dirty="0">
              <a:latin typeface="Segoe Print" pitchFamily="2" charset="0"/>
            </a:endParaRPr>
          </a:p>
        </p:txBody>
      </p:sp>
      <p:pic>
        <p:nvPicPr>
          <p:cNvPr id="12" name="Image 11" descr="20150626_144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92696"/>
            <a:ext cx="1504190" cy="1157376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14662" t="26203" r="16159" b="10798"/>
          <a:stretch>
            <a:fillRect/>
          </a:stretch>
        </p:blipFill>
        <p:spPr bwMode="auto">
          <a:xfrm>
            <a:off x="4067944" y="4725144"/>
            <a:ext cx="1656185" cy="8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 l="14861" t="26375" r="16794" b="10626"/>
          <a:stretch>
            <a:fillRect/>
          </a:stretch>
        </p:blipFill>
        <p:spPr bwMode="auto">
          <a:xfrm>
            <a:off x="5580112" y="5013176"/>
            <a:ext cx="1224136" cy="6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876256" y="4797152"/>
            <a:ext cx="205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Exemples de P.O.M. (Petites </a:t>
            </a:r>
            <a:r>
              <a:rPr lang="fr-FR" sz="1200" dirty="0" err="1" smtClean="0"/>
              <a:t>Oeuvres</a:t>
            </a:r>
            <a:r>
              <a:rPr lang="fr-FR" sz="1200" dirty="0" smtClean="0"/>
              <a:t> Multimédia) réalisées par des élèves de seconde </a:t>
            </a:r>
          </a:p>
          <a:p>
            <a:endParaRPr lang="fr-FR" dirty="0"/>
          </a:p>
        </p:txBody>
      </p:sp>
      <p:pic>
        <p:nvPicPr>
          <p:cNvPr id="9222" name="Picture 6" descr="http://webetab.ac-bordeaux.fr/Etablissement/LJay/pedagogie/disciplines/st2s/CM_Physiq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12976"/>
            <a:ext cx="1880076" cy="136815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659216" y="3068960"/>
            <a:ext cx="2484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Segoe Print" pitchFamily="2" charset="0"/>
              </a:rPr>
              <a:t> Résumer un paragraphe sous la forme d’un texte, d’un schéma, d’une carte mentale</a:t>
            </a:r>
          </a:p>
          <a:p>
            <a:endParaRPr lang="fr-FR" dirty="0"/>
          </a:p>
        </p:txBody>
      </p:sp>
      <p:pic>
        <p:nvPicPr>
          <p:cNvPr id="18" name="Image 17" descr="20150626_1623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149080"/>
            <a:ext cx="1368152" cy="980728"/>
          </a:xfrm>
          <a:prstGeom prst="rect">
            <a:avLst/>
          </a:prstGeom>
        </p:spPr>
      </p:pic>
      <p:pic>
        <p:nvPicPr>
          <p:cNvPr id="19" name="Image 18" descr="20150622_1438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4221088"/>
            <a:ext cx="1466474" cy="879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l="23517" t="23250" r="21693" b="19657"/>
          <a:stretch>
            <a:fillRect/>
          </a:stretch>
        </p:blipFill>
        <p:spPr bwMode="auto">
          <a:xfrm rot="10800000">
            <a:off x="683568" y="1556792"/>
            <a:ext cx="2304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909</Words>
  <Application>Microsoft Office PowerPoint</Application>
  <PresentationFormat>Affichage à l'écran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La démarche scientifique en SPC</vt:lpstr>
      <vt:lpstr>Donc finalement, la DS c’est un temps …</vt:lpstr>
      <vt:lpstr>La démarche scientifique en SPC</vt:lpstr>
      <vt:lpstr>Pourquoi ?</vt:lpstr>
      <vt:lpstr>Compétences choisies en SPC pour illustrer la démarche scientifique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démarche scientifique en SPC</dc:title>
  <dc:creator>USER</dc:creator>
  <cp:lastModifiedBy>USER</cp:lastModifiedBy>
  <cp:revision>169</cp:revision>
  <dcterms:created xsi:type="dcterms:W3CDTF">2015-06-27T03:10:48Z</dcterms:created>
  <dcterms:modified xsi:type="dcterms:W3CDTF">2015-06-29T21:08:27Z</dcterms:modified>
</cp:coreProperties>
</file>